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Amatic SC"/>
      <p:regular r:id="rId40"/>
      <p:bold r:id="rId41"/>
    </p:embeddedFont>
    <p:embeddedFont>
      <p:font typeface="Source Code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haCbJTmqIKxoiSBOiHt73l9ktA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20" Type="http://schemas.openxmlformats.org/officeDocument/2006/relationships/slide" Target="slides/slide15.xml"/><Relationship Id="rId42" Type="http://schemas.openxmlformats.org/officeDocument/2006/relationships/font" Target="fonts/SourceCodePro-regular.fntdata"/><Relationship Id="rId41" Type="http://schemas.openxmlformats.org/officeDocument/2006/relationships/font" Target="fonts/AmaticSC-bold.fntdata"/><Relationship Id="rId22" Type="http://schemas.openxmlformats.org/officeDocument/2006/relationships/slide" Target="slides/slide17.xml"/><Relationship Id="rId44" Type="http://schemas.openxmlformats.org/officeDocument/2006/relationships/font" Target="fonts/SourceCodePro-italic.fntdata"/><Relationship Id="rId21" Type="http://schemas.openxmlformats.org/officeDocument/2006/relationships/slide" Target="slides/slide16.xml"/><Relationship Id="rId43" Type="http://schemas.openxmlformats.org/officeDocument/2006/relationships/font" Target="fonts/SourceCodePro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19afbbb6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19afbbb6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19afbbb6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19afbbb6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19afbbb6e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19afbbb6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19afbbb6e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19afbbb6e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19afbbb6e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19afbbb6e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19afbbb6e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19afbbb6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19afbbb6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19afbbb6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19afbbb6e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19afbbb6e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правильная с медузами 4 - верно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22cab554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22cab554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22cab554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22cab554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19afbbb6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19afbbb6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19afbbb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19afbbb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19afbbb6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19afbbb6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22cab5544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22cab5544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19afbbb6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19afbbb6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19afbbb6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19afbbb6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19afbbb6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19afbbb6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19afbbb6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19afbbb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19afbbb6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19afbbb6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19afbbb6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19afbbb6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справа фейк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19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8;p2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2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2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gif"/><Relationship Id="rId4" Type="http://schemas.openxmlformats.org/officeDocument/2006/relationships/image" Target="../media/image21.png"/><Relationship Id="rId5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hecode.medi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t.me/datafestsiberia" TargetMode="External"/><Relationship Id="rId4" Type="http://schemas.openxmlformats.org/officeDocument/2006/relationships/hyperlink" Target="https://stackoverflow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ru"/>
              <a:t>Машинное обучение</a:t>
            </a:r>
            <a:endParaRPr/>
          </a:p>
        </p:txBody>
      </p:sp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311700" y="3619675"/>
            <a:ext cx="85206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3000">
                <a:latin typeface="Amatic SC"/>
                <a:ea typeface="Amatic SC"/>
                <a:cs typeface="Amatic SC"/>
                <a:sym typeface="Amatic SC"/>
              </a:rPr>
              <a:t>Одияк Софья Павловна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3000">
                <a:latin typeface="Amatic SC"/>
                <a:ea typeface="Amatic SC"/>
                <a:cs typeface="Amatic SC"/>
                <a:sym typeface="Amatic SC"/>
              </a:rPr>
              <a:t>Мезенцева Анастасия Алексеевна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19afbbb6e_1_44"/>
          <p:cNvSpPr txBox="1"/>
          <p:nvPr>
            <p:ph type="title"/>
          </p:nvPr>
        </p:nvSpPr>
        <p:spPr>
          <a:xfrm>
            <a:off x="480150" y="526350"/>
            <a:ext cx="8183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Люди, которых не существует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https://thispersondoesnotexist.co</a:t>
            </a:r>
            <a:r>
              <a:rPr lang="ru"/>
              <a:t>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19afbbb6e_1_50"/>
          <p:cNvSpPr txBox="1"/>
          <p:nvPr>
            <p:ph type="title"/>
          </p:nvPr>
        </p:nvSpPr>
        <p:spPr>
          <a:xfrm>
            <a:off x="488550" y="526350"/>
            <a:ext cx="8166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Мемы, которых не существует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https://imgflip.com/ai-meme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19afbbb6e_1_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919afbbb6e_1_5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919afbbb6e_1_57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g919afbbb6e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873" y="0"/>
            <a:ext cx="51602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455850" y="187425"/>
            <a:ext cx="82221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Машинное обучение в обработке естественного языка</a:t>
            </a:r>
            <a:endParaRPr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828" y="2048375"/>
            <a:ext cx="4116151" cy="256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19afbbb6e_2_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чат-боты и голосовые помощники</a:t>
            </a:r>
            <a:endParaRPr/>
          </a:p>
        </p:txBody>
      </p:sp>
      <p:pic>
        <p:nvPicPr>
          <p:cNvPr id="139" name="Google Shape;139;g919afbbb6e_2_49"/>
          <p:cNvPicPr preferRelativeResize="0"/>
          <p:nvPr/>
        </p:nvPicPr>
        <p:blipFill rotWithShape="1">
          <a:blip r:embed="rId3">
            <a:alphaModFix/>
          </a:blip>
          <a:srcRect b="7940" l="0" r="0" t="5845"/>
          <a:stretch/>
        </p:blipFill>
        <p:spPr>
          <a:xfrm>
            <a:off x="6887925" y="1644500"/>
            <a:ext cx="1982026" cy="320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919afbbb6e_2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25" y="1685962"/>
            <a:ext cx="3838999" cy="24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919afbbb6e_2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236" y="1621325"/>
            <a:ext cx="2595976" cy="29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19afbbb6e_2_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машинный перевод </a:t>
            </a:r>
            <a:endParaRPr/>
          </a:p>
        </p:txBody>
      </p:sp>
      <p:sp>
        <p:nvSpPr>
          <p:cNvPr id="147" name="Google Shape;147;g919afbbb6e_2_65"/>
          <p:cNvSpPr txBox="1"/>
          <p:nvPr>
            <p:ph idx="1" type="body"/>
          </p:nvPr>
        </p:nvSpPr>
        <p:spPr>
          <a:xfrm>
            <a:off x="6100725" y="1282375"/>
            <a:ext cx="2493900" cy="8010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ig, tg, twitter: @neural_machine</a:t>
            </a:r>
            <a:endParaRPr/>
          </a:p>
        </p:txBody>
      </p:sp>
      <p:pic>
        <p:nvPicPr>
          <p:cNvPr id="148" name="Google Shape;148;g919afbbb6e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799" y="2571755"/>
            <a:ext cx="4661424" cy="19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919afbbb6e_2_65"/>
          <p:cNvPicPr preferRelativeResize="0"/>
          <p:nvPr/>
        </p:nvPicPr>
        <p:blipFill rotWithShape="1">
          <a:blip r:embed="rId4">
            <a:alphaModFix/>
          </a:blip>
          <a:srcRect b="0" l="29184" r="9951" t="14973"/>
          <a:stretch/>
        </p:blipFill>
        <p:spPr>
          <a:xfrm>
            <a:off x="311700" y="1142650"/>
            <a:ext cx="5462700" cy="14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919afbbb6e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00" y="3738150"/>
            <a:ext cx="53054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19afbbb6e_2_27"/>
          <p:cNvSpPr txBox="1"/>
          <p:nvPr>
            <p:ph idx="1" type="body"/>
          </p:nvPr>
        </p:nvSpPr>
        <p:spPr>
          <a:xfrm>
            <a:off x="311700" y="1186950"/>
            <a:ext cx="4014000" cy="3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Опробовать нейросеть можно здесь: </a:t>
            </a:r>
            <a:r>
              <a:rPr lang="ru" sz="1500"/>
              <a:t>https://text.skynet.center/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Есть и Telegram-бот: </a:t>
            </a:r>
            <a:r>
              <a:rPr lang="ru" sz="1500"/>
              <a:t>http://tgram.link/HistoryAIBot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Версия алгоритма, которая дописывает стихи, тоже доступна в Telegram: </a:t>
            </a:r>
            <a:r>
              <a:rPr lang="ru" sz="1500"/>
              <a:t>https://tgram.link/NeuroPoetBot</a:t>
            </a:r>
            <a:endParaRPr sz="1500"/>
          </a:p>
        </p:txBody>
      </p:sp>
      <p:sp>
        <p:nvSpPr>
          <p:cNvPr id="156" name="Google Shape;156;g919afbbb6e_2_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Порфирьевич</a:t>
            </a:r>
            <a:endParaRPr/>
          </a:p>
        </p:txBody>
      </p:sp>
      <p:pic>
        <p:nvPicPr>
          <p:cNvPr id="157" name="Google Shape;157;g919afbbb6e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150" y="564750"/>
            <a:ext cx="4014001" cy="401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19afbbb6e_2_22"/>
          <p:cNvSpPr txBox="1"/>
          <p:nvPr>
            <p:ph type="title"/>
          </p:nvPr>
        </p:nvSpPr>
        <p:spPr>
          <a:xfrm>
            <a:off x="311700" y="292850"/>
            <a:ext cx="3722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GPT-3</a:t>
            </a:r>
            <a:endParaRPr/>
          </a:p>
        </p:txBody>
      </p:sp>
      <p:sp>
        <p:nvSpPr>
          <p:cNvPr id="163" name="Google Shape;163;g919afbbb6e_2_22"/>
          <p:cNvSpPr txBox="1"/>
          <p:nvPr>
            <p:ph idx="1" type="body"/>
          </p:nvPr>
        </p:nvSpPr>
        <p:spPr>
          <a:xfrm>
            <a:off x="478300" y="1259850"/>
            <a:ext cx="37227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Американский студент Уильям Порр воспользовался нейро-алгоритмом GPT-3 и сгенерировал пост, которому в итоге удалось занять первое место в топе Hacker News.</a:t>
            </a:r>
            <a:endParaRPr/>
          </a:p>
        </p:txBody>
      </p:sp>
      <p:pic>
        <p:nvPicPr>
          <p:cNvPr id="164" name="Google Shape;164;g919afbbb6e_2_22"/>
          <p:cNvPicPr preferRelativeResize="0"/>
          <p:nvPr/>
        </p:nvPicPr>
        <p:blipFill rotWithShape="1">
          <a:blip r:embed="rId3">
            <a:alphaModFix/>
          </a:blip>
          <a:srcRect b="17489" l="7400" r="9825" t="12775"/>
          <a:stretch/>
        </p:blipFill>
        <p:spPr>
          <a:xfrm>
            <a:off x="4310400" y="687200"/>
            <a:ext cx="4597799" cy="37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19afbbb6e_2_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919afbbb6e_2_32"/>
          <p:cNvSpPr txBox="1"/>
          <p:nvPr>
            <p:ph idx="1" type="body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Мировая журналистика под угрозой! Опять алгоритмы на основе GPT-3 создали невероятные заголовки, но все они не про нашу жизнь. Сможете ли вы найти здесь настоящую новость или нейросети опять победят?</a:t>
            </a:r>
            <a:endParaRPr/>
          </a:p>
        </p:txBody>
      </p:sp>
      <p:pic>
        <p:nvPicPr>
          <p:cNvPr id="171" name="Google Shape;171;g919afbbb6e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450" y="334175"/>
            <a:ext cx="4328599" cy="43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22cab5544_2_14"/>
          <p:cNvSpPr txBox="1"/>
          <p:nvPr>
            <p:ph idx="1" type="body"/>
          </p:nvPr>
        </p:nvSpPr>
        <p:spPr>
          <a:xfrm>
            <a:off x="2679450" y="3935800"/>
            <a:ext cx="3785100" cy="6870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https://t.me/neural_horo</a:t>
            </a:r>
            <a:endParaRPr/>
          </a:p>
        </p:txBody>
      </p:sp>
      <p:pic>
        <p:nvPicPr>
          <p:cNvPr id="177" name="Google Shape;177;g922cab5544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25" y="1997150"/>
            <a:ext cx="60483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922cab5544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988" y="277563"/>
            <a:ext cx="59531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"/>
              <a:t>Что такое машинное обучение?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2cab5544_1_2"/>
          <p:cNvSpPr txBox="1"/>
          <p:nvPr>
            <p:ph type="title"/>
          </p:nvPr>
        </p:nvSpPr>
        <p:spPr>
          <a:xfrm>
            <a:off x="142650" y="251200"/>
            <a:ext cx="4143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Игрушки… Или не игрушки?</a:t>
            </a:r>
            <a:endParaRPr sz="3500"/>
          </a:p>
        </p:txBody>
      </p:sp>
      <p:pic>
        <p:nvPicPr>
          <p:cNvPr id="184" name="Google Shape;184;g922cab5544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500" y="938400"/>
            <a:ext cx="4754399" cy="15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922cab5544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00" y="1345200"/>
            <a:ext cx="33528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922cab5544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648" y="2651050"/>
            <a:ext cx="3086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922cab5544_1_2"/>
          <p:cNvSpPr txBox="1"/>
          <p:nvPr/>
        </p:nvSpPr>
        <p:spPr>
          <a:xfrm>
            <a:off x="4429925" y="4034325"/>
            <a:ext cx="4143900" cy="801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https://play.aidungeon.io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Когда машинное обучение вредно или бесполезно?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01350"/>
            <a:ext cx="2308302" cy="32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4013" y="1301350"/>
            <a:ext cx="3535975" cy="32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4000" y="1735674"/>
            <a:ext cx="2329702" cy="211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Когда машинное обучение вредно или бесполезно?</a:t>
            </a:r>
            <a:endParaRPr/>
          </a:p>
        </p:txBody>
      </p:sp>
      <p:sp>
        <p:nvSpPr>
          <p:cNvPr id="201" name="Google Shape;201;p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28675"/>
            <a:ext cx="4981600" cy="17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625" y="2003425"/>
            <a:ext cx="3909999" cy="260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Виды машинного обучения</a:t>
            </a:r>
            <a:endParaRPr/>
          </a:p>
        </p:txBody>
      </p:sp>
      <p:sp>
        <p:nvSpPr>
          <p:cNvPr id="209" name="Google Shape;209;p1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Обучение с учителем (supervised learning)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Обучение без учителя (unsupervised learning)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Обучение с подкреплением (reinforcement learning)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Обучение с учителем</a:t>
            </a:r>
            <a:endParaRPr/>
          </a:p>
        </p:txBody>
      </p:sp>
      <p:sp>
        <p:nvSpPr>
          <p:cNvPr id="215" name="Google Shape;215;p1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один из способов машинного обучения, в ходе которого испытуемая система принудительно обучается с помощью примеров «стимул-реакция» (обучающей выборки).</a:t>
            </a:r>
            <a:endParaRPr/>
          </a:p>
        </p:txBody>
      </p:sp>
      <p:pic>
        <p:nvPicPr>
          <p:cNvPr id="216" name="Google Shape;21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00" y="2356221"/>
            <a:ext cx="5115000" cy="27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Обучение без учителя</a:t>
            </a:r>
            <a:endParaRPr/>
          </a:p>
        </p:txBody>
      </p:sp>
      <p:sp>
        <p:nvSpPr>
          <p:cNvPr id="222" name="Google Shape;222;p12"/>
          <p:cNvSpPr txBox="1"/>
          <p:nvPr>
            <p:ph idx="1" type="body"/>
          </p:nvPr>
        </p:nvSpPr>
        <p:spPr>
          <a:xfrm>
            <a:off x="311700" y="1228675"/>
            <a:ext cx="85206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один из способов машинного обучения, при котором испытуемая система спонтанно обучается выполнять поставленную задачу без вмешательства со стороны экспериментатора.</a:t>
            </a:r>
            <a:endParaRPr/>
          </a:p>
        </p:txBody>
      </p:sp>
      <p:pic>
        <p:nvPicPr>
          <p:cNvPr id="223" name="Google Shape;22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650" y="2699575"/>
            <a:ext cx="3738686" cy="21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Обучение с подкреплением</a:t>
            </a:r>
            <a:endParaRPr/>
          </a:p>
        </p:txBody>
      </p:sp>
      <p:sp>
        <p:nvSpPr>
          <p:cNvPr id="229" name="Google Shape;229;p1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один из способов машинного обучения, в ходе которого испытуемая система (агент) обучается, взаимодействуя с некоторой средой.</a:t>
            </a:r>
            <a:endParaRPr/>
          </a:p>
        </p:txBody>
      </p:sp>
      <p:pic>
        <p:nvPicPr>
          <p:cNvPr id="230" name="Google Shape;2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75" y="2346300"/>
            <a:ext cx="3748200" cy="264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375" y="2111350"/>
            <a:ext cx="51671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19afbbb6e_2_6"/>
          <p:cNvSpPr txBox="1"/>
          <p:nvPr>
            <p:ph type="title"/>
          </p:nvPr>
        </p:nvSpPr>
        <p:spPr>
          <a:xfrm>
            <a:off x="311700" y="846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Alpha Go</a:t>
            </a:r>
            <a:endParaRPr/>
          </a:p>
        </p:txBody>
      </p:sp>
      <p:sp>
        <p:nvSpPr>
          <p:cNvPr id="237" name="Google Shape;237;g919afbbb6e_2_6"/>
          <p:cNvSpPr txBox="1"/>
          <p:nvPr>
            <p:ph idx="1" type="body"/>
          </p:nvPr>
        </p:nvSpPr>
        <p:spPr>
          <a:xfrm>
            <a:off x="311700" y="9016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2016</a:t>
            </a:r>
            <a:r>
              <a:rPr lang="ru"/>
              <a:t> Программа AlphaGo, разработанная гугловской компанией DeepMind, выиграла в четырех играх из пяти у чемпиона мира по игре в го корейца Ли Седоля (Lee Se-dol).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919afbbb6e_2_6"/>
          <p:cNvSpPr txBox="1"/>
          <p:nvPr/>
        </p:nvSpPr>
        <p:spPr>
          <a:xfrm>
            <a:off x="136275" y="1895500"/>
            <a:ext cx="245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9" name="Google Shape;239;g919afbbb6e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25" y="2449000"/>
            <a:ext cx="4233077" cy="23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919afbbb6e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050" y="2269413"/>
            <a:ext cx="3911075" cy="21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19afbbb6e_1_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можно ещё что-то почитать, скачать или посмотреть про ML?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19afbbb6e_1_5"/>
          <p:cNvSpPr txBox="1"/>
          <p:nvPr>
            <p:ph type="title"/>
          </p:nvPr>
        </p:nvSpPr>
        <p:spPr>
          <a:xfrm>
            <a:off x="286325" y="1716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почитать в интернете?</a:t>
            </a:r>
            <a:endParaRPr/>
          </a:p>
        </p:txBody>
      </p:sp>
      <p:sp>
        <p:nvSpPr>
          <p:cNvPr id="251" name="Google Shape;251;g919afbbb6e_1_5"/>
          <p:cNvSpPr txBox="1"/>
          <p:nvPr>
            <p:ph idx="2" type="body"/>
          </p:nvPr>
        </p:nvSpPr>
        <p:spPr>
          <a:xfrm>
            <a:off x="4572000" y="145775"/>
            <a:ext cx="4439100" cy="48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Habr - сайт с научно-популярными статьями на многие темы из IT и ML;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библиотека программиста proglib.io;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электронный журнал “Код” (</a:t>
            </a:r>
            <a:r>
              <a:rPr lang="ru">
                <a:uFill>
                  <a:noFill/>
                </a:uFill>
                <a:hlinkClick r:id="rId3"/>
              </a:rPr>
              <a:t>https://thecode.media</a:t>
            </a:r>
            <a:r>
              <a:rPr lang="ru"/>
              <a:t>)+ tg и ig-каналы;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geekbrains.ru - платные и бесплатные курсы, вебинары, статьи + tg-канал;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dlcourse.ai - курс “deep learning на пальцах”;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Часть искусственного интеллекта</a:t>
            </a: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9800" y="1093850"/>
            <a:ext cx="6104400" cy="37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22cab5544_2_22"/>
          <p:cNvSpPr txBox="1"/>
          <p:nvPr>
            <p:ph type="title"/>
          </p:nvPr>
        </p:nvSpPr>
        <p:spPr>
          <a:xfrm>
            <a:off x="265500" y="1716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почитать из литературы?</a:t>
            </a:r>
            <a:endParaRPr/>
          </a:p>
        </p:txBody>
      </p:sp>
      <p:sp>
        <p:nvSpPr>
          <p:cNvPr id="257" name="Google Shape;257;g922cab5544_2_22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Франсуа Шолле “Глубокое обучение на Python”;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Adrian Rosebrock “Deep Learning for Computer Vision with Python”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deeplearningbook.org - Ian Goodfellow and Yoshua Bengio and Aaron Courville, учебник по глубокому обучению;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Hobson Lane, Cole Howard, Hannes Max Hapke “NLP in action: Understanding, analyzing, and generating text with Python”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19afbbb6e_1_19"/>
          <p:cNvSpPr txBox="1"/>
          <p:nvPr>
            <p:ph type="title"/>
          </p:nvPr>
        </p:nvSpPr>
        <p:spPr>
          <a:xfrm>
            <a:off x="307150" y="1264350"/>
            <a:ext cx="4045200" cy="26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Полезно, интересно, интерактивно</a:t>
            </a:r>
            <a:endParaRPr/>
          </a:p>
        </p:txBody>
      </p:sp>
      <p:sp>
        <p:nvSpPr>
          <p:cNvPr id="263" name="Google Shape;263;g919afbbb6e_1_19"/>
          <p:cNvSpPr txBox="1"/>
          <p:nvPr>
            <p:ph idx="2" type="body"/>
          </p:nvPr>
        </p:nvSpPr>
        <p:spPr>
          <a:xfrm>
            <a:off x="4572000" y="499800"/>
            <a:ext cx="4572000" cy="41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YouTube: Jeremy Howard, Two Minute Papers, Компьютерные науки;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Telegram: geekbrains_ru, thecodemedia - с прошлого слайда; NeuralShit, ai_machinelearning_big_data, ai_newz; notboring_tech;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instagram: thecodemedia;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19afbbb6e_1_12"/>
          <p:cNvSpPr txBox="1"/>
          <p:nvPr>
            <p:ph type="title"/>
          </p:nvPr>
        </p:nvSpPr>
        <p:spPr>
          <a:xfrm>
            <a:off x="265500" y="1716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Откуда брать данные?</a:t>
            </a:r>
            <a:endParaRPr/>
          </a:p>
        </p:txBody>
      </p:sp>
      <p:sp>
        <p:nvSpPr>
          <p:cNvPr id="269" name="Google Shape;269;g919afbbb6e_1_12"/>
          <p:cNvSpPr txBox="1"/>
          <p:nvPr>
            <p:ph idx="2" type="body"/>
          </p:nvPr>
        </p:nvSpPr>
        <p:spPr>
          <a:xfrm>
            <a:off x="4939500" y="286975"/>
            <a:ext cx="3837000" cy="46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k</a:t>
            </a:r>
            <a:r>
              <a:rPr lang="ru"/>
              <a:t>aggle.com - помимо датасетов в свободном доступе можно найти варианты решений задач и поучаствовать в соревнованиях;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/>
              <a:t>image-net.org - более 14 миллионов доступных для скачивания картинок, отсортированных в виде тезауруса;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19afbbb6e_1_31"/>
          <p:cNvSpPr txBox="1"/>
          <p:nvPr>
            <p:ph type="title"/>
          </p:nvPr>
        </p:nvSpPr>
        <p:spPr>
          <a:xfrm>
            <a:off x="203025" y="1893525"/>
            <a:ext cx="4045200" cy="17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Коммуникация</a:t>
            </a:r>
            <a:endParaRPr/>
          </a:p>
        </p:txBody>
      </p:sp>
      <p:sp>
        <p:nvSpPr>
          <p:cNvPr id="275" name="Google Shape;275;g919afbbb6e_1_31"/>
          <p:cNvSpPr txBox="1"/>
          <p:nvPr>
            <p:ph idx="2" type="body"/>
          </p:nvPr>
        </p:nvSpPr>
        <p:spPr>
          <a:xfrm>
            <a:off x="4572000" y="83300"/>
            <a:ext cx="4572000" cy="49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GitHub - сервис для хостинга и совместной разработки IT-проектов;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t.me/datafestsiberia</a:t>
            </a:r>
            <a:r>
              <a:rPr lang="ru"/>
              <a:t> - Data Fest Siberia Chat, анонсы IT-мероприятий;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ODS.ai - крупнейшее русскоязычное сообщество про Data Science, ML, NLP и т.д.;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https://stackoverflow.com</a:t>
            </a:r>
            <a:r>
              <a:rPr lang="ru"/>
              <a:t> - портал вопросов и ответов для программистов.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Организационные моменты</a:t>
            </a:r>
            <a:endParaRPr/>
          </a:p>
        </p:txBody>
      </p:sp>
      <p:sp>
        <p:nvSpPr>
          <p:cNvPr id="281" name="Google Shape;281;p17"/>
          <p:cNvSpPr txBox="1"/>
          <p:nvPr>
            <p:ph idx="1" type="body"/>
          </p:nvPr>
        </p:nvSpPr>
        <p:spPr>
          <a:xfrm>
            <a:off x="311700" y="1228675"/>
            <a:ext cx="8520600" cy="2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Зачет: выполнение заданий + выступление с проектом на МНСК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Соня - VK: @id150795826, Telegram: @silverlininn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Настя - </a:t>
            </a:r>
            <a:r>
              <a:rPr lang="ru"/>
              <a:t>VK: </a:t>
            </a:r>
            <a:r>
              <a:rPr lang="ru"/>
              <a:t>@anastationm, </a:t>
            </a:r>
            <a:r>
              <a:rPr lang="ru"/>
              <a:t>Telegram :@Museling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Давайте познакомимся! Заполните, пожалуйста, Google-форму ниже, которая во многом определит нашу дальнейшую совместную работу :))</a:t>
            </a:r>
            <a:endParaRPr/>
          </a:p>
        </p:txBody>
      </p:sp>
      <p:pic>
        <p:nvPicPr>
          <p:cNvPr id="282" name="Google Shape;2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902" y="3255377"/>
            <a:ext cx="1785775" cy="17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/>
          <p:nvPr/>
        </p:nvSpPr>
        <p:spPr>
          <a:xfrm>
            <a:off x="3113600" y="3728788"/>
            <a:ext cx="2184000" cy="823500"/>
          </a:xfrm>
          <a:custGeom>
            <a:rect b="b" l="l" r="r" t="t"/>
            <a:pathLst>
              <a:path extrusionOk="0" h="32940" w="87360">
                <a:moveTo>
                  <a:pt x="0" y="0"/>
                </a:moveTo>
                <a:cubicBezTo>
                  <a:pt x="7164" y="10746"/>
                  <a:pt x="14368" y="23024"/>
                  <a:pt x="25920" y="28800"/>
                </a:cubicBezTo>
                <a:cubicBezTo>
                  <a:pt x="36003" y="33841"/>
                  <a:pt x="48247" y="32640"/>
                  <a:pt x="59520" y="32640"/>
                </a:cubicBezTo>
                <a:cubicBezTo>
                  <a:pt x="68997" y="32640"/>
                  <a:pt x="80659" y="33581"/>
                  <a:pt x="87360" y="26880"/>
                </a:cubicBezTo>
              </a:path>
            </a:pathLst>
          </a:custGeom>
          <a:noFill/>
          <a:ln cap="flat" cmpd="sng" w="76200">
            <a:solidFill>
              <a:schemeClr val="dk1"/>
            </a:solidFill>
            <a:prstDash val="lgDash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Что такое интеллект? </a:t>
            </a:r>
            <a:endParaRPr/>
          </a:p>
        </p:txBody>
      </p: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311700" y="1228675"/>
            <a:ext cx="8520600" cy="3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Интеллект - это способности личности к познанию, осмыслению и разрешению задач.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Интеллект = воображение + мышление + </a:t>
            </a:r>
            <a:r>
              <a:rPr lang="ru">
                <a:solidFill>
                  <a:schemeClr val="dk1"/>
                </a:solidFill>
              </a:rPr>
              <a:t>понимание</a:t>
            </a:r>
            <a:r>
              <a:rPr lang="ru"/>
              <a:t> + ощущение + восприятие + </a:t>
            </a:r>
            <a:r>
              <a:rPr lang="ru">
                <a:solidFill>
                  <a:schemeClr val="dk1"/>
                </a:solidFill>
              </a:rPr>
              <a:t>память</a:t>
            </a:r>
            <a:r>
              <a:rPr lang="ru"/>
              <a:t> + </a:t>
            </a:r>
            <a:r>
              <a:rPr lang="ru">
                <a:solidFill>
                  <a:schemeClr val="dk1"/>
                </a:solidFill>
              </a:rPr>
              <a:t>представление</a:t>
            </a:r>
            <a:r>
              <a:rPr lang="ru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Искусственный интеллект - это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раздел компьютерной науки, связанный с моделированием </a:t>
            </a:r>
            <a:r>
              <a:rPr lang="ru"/>
              <a:t>поведения человеческого интеллекта</a:t>
            </a:r>
            <a:r>
              <a:rPr lang="ru"/>
              <a:t>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ru"/>
              <a:t>способность системы имитировать поведение человеческого </a:t>
            </a:r>
            <a:r>
              <a:rPr lang="ru"/>
              <a:t>интеллекта.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title"/>
          </p:nvPr>
        </p:nvSpPr>
        <p:spPr>
          <a:xfrm>
            <a:off x="311700" y="12627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AI Effect</a:t>
            </a:r>
            <a:endParaRPr/>
          </a:p>
        </p:txBody>
      </p:sp>
      <p:pic>
        <p:nvPicPr>
          <p:cNvPr id="80" name="Google Shape;80;p5"/>
          <p:cNvPicPr preferRelativeResize="0"/>
          <p:nvPr/>
        </p:nvPicPr>
        <p:blipFill rotWithShape="1">
          <a:blip r:embed="rId3">
            <a:alphaModFix/>
          </a:blip>
          <a:srcRect b="0" l="0" r="0" t="3642"/>
          <a:stretch/>
        </p:blipFill>
        <p:spPr>
          <a:xfrm>
            <a:off x="311700" y="1089075"/>
            <a:ext cx="4260849" cy="23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400" y="1576501"/>
            <a:ext cx="4088200" cy="336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/>
          <p:nvPr/>
        </p:nvSpPr>
        <p:spPr>
          <a:xfrm>
            <a:off x="4876200" y="990400"/>
            <a:ext cx="3426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Optical Character Recognition(OCR)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353075" y="3881550"/>
            <a:ext cx="4178100" cy="599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Source Code Pro"/>
                <a:ea typeface="Source Code Pro"/>
                <a:cs typeface="Source Code Pro"/>
                <a:sym typeface="Source Code Pro"/>
              </a:rPr>
              <a:t>Joke: AI means ‘Almost Implemented’.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/>
              <a:t>Машинное обучение и работа с данными</a:t>
            </a:r>
            <a:endParaRPr/>
          </a:p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0" name="Google Shape;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200" y="1376225"/>
            <a:ext cx="9263751" cy="30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19afbbb6e_0_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ru"/>
              <a:t>Машинное обучение и компьютерное зрение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19afbbb6e_2_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Кошечки и собачки</a:t>
            </a:r>
            <a:endParaRPr/>
          </a:p>
        </p:txBody>
      </p:sp>
      <p:pic>
        <p:nvPicPr>
          <p:cNvPr id="101" name="Google Shape;101;g919afbbb6e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4"/>
            <a:ext cx="8667375" cy="31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19afbbb6e_2_38"/>
          <p:cNvSpPr txBox="1"/>
          <p:nvPr>
            <p:ph type="title"/>
          </p:nvPr>
        </p:nvSpPr>
        <p:spPr>
          <a:xfrm>
            <a:off x="311700" y="190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Дипфейки</a:t>
            </a:r>
            <a:endParaRPr/>
          </a:p>
        </p:txBody>
      </p:sp>
      <p:sp>
        <p:nvSpPr>
          <p:cNvPr id="107" name="Google Shape;107;g919afbbb6e_2_38"/>
          <p:cNvSpPr txBox="1"/>
          <p:nvPr>
            <p:ph idx="1" type="body"/>
          </p:nvPr>
        </p:nvSpPr>
        <p:spPr>
          <a:xfrm>
            <a:off x="125150" y="2174238"/>
            <a:ext cx="3317400" cy="18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Нейросеть, уходи! Кто здесь человек, а кто — просто набор единиц и нулей?</a:t>
            </a:r>
            <a:endParaRPr/>
          </a:p>
        </p:txBody>
      </p:sp>
      <p:pic>
        <p:nvPicPr>
          <p:cNvPr id="108" name="Google Shape;108;g919afbbb6e_2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100" y="1811525"/>
            <a:ext cx="5174576" cy="261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919afbbb6e_2_38"/>
          <p:cNvSpPr txBox="1"/>
          <p:nvPr/>
        </p:nvSpPr>
        <p:spPr>
          <a:xfrm>
            <a:off x="270900" y="906425"/>
            <a:ext cx="86022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2014</a:t>
            </a:r>
            <a:r>
              <a:rPr lang="ru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В Facebook изобрели программный алгоритм DeepFace для распознавания лиц. Точность алгоритма составила 97%.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